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92" r:id="rId7"/>
    <p:sldId id="266" r:id="rId8"/>
    <p:sldId id="275" r:id="rId9"/>
    <p:sldId id="268" r:id="rId10"/>
    <p:sldId id="269" r:id="rId11"/>
    <p:sldId id="271" r:id="rId12"/>
    <p:sldId id="272" r:id="rId13"/>
    <p:sldId id="274" r:id="rId14"/>
    <p:sldId id="277" r:id="rId15"/>
    <p:sldId id="285" r:id="rId16"/>
    <p:sldId id="286" r:id="rId17"/>
    <p:sldId id="278" r:id="rId18"/>
    <p:sldId id="287" r:id="rId19"/>
    <p:sldId id="288" r:id="rId20"/>
    <p:sldId id="289" r:id="rId21"/>
    <p:sldId id="290" r:id="rId22"/>
    <p:sldId id="261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00"/>
    <a:srgbClr val="00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1"/>
    <p:restoredTop sz="94643"/>
  </p:normalViewPr>
  <p:slideViewPr>
    <p:cSldViewPr snapToGrid="0" snapToObjects="1">
      <p:cViewPr varScale="1">
        <p:scale>
          <a:sx n="102" d="100"/>
          <a:sy n="102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edu.ca/journal/index.php/air/article/view/1390" TargetMode="External"/><Relationship Id="rId3" Type="http://schemas.openxmlformats.org/officeDocument/2006/relationships/hyperlink" Target="https://business.tutsplus.com/articles/best-personal-domain-name-extension--cms-28169" TargetMode="External"/><Relationship Id="rId7" Type="http://schemas.openxmlformats.org/officeDocument/2006/relationships/hyperlink" Target="https://plot.ly/python/choropleth-maps/" TargetMode="External"/><Relationship Id="rId2" Type="http://schemas.openxmlformats.org/officeDocument/2006/relationships/hyperlink" Target="https://www.mulesoft.com/resources/api/what-is-an-ap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.ocks.org/mbostock/1256572" TargetMode="External"/><Relationship Id="rId11" Type="http://schemas.openxmlformats.org/officeDocument/2006/relationships/hyperlink" Target="https://www.youtube.com/watch?v=_u_jm1211D4" TargetMode="External"/><Relationship Id="rId5" Type="http://schemas.openxmlformats.org/officeDocument/2006/relationships/hyperlink" Target="https://www.jstor.org/stable/2958008?seq=1#page_scan_tab_contents" TargetMode="External"/><Relationship Id="rId10" Type="http://schemas.openxmlformats.org/officeDocument/2006/relationships/hyperlink" Target="https://www.youtube.com/watch?v=bhjg0TZssI8" TargetMode="External"/><Relationship Id="rId4" Type="http://schemas.openxmlformats.org/officeDocument/2006/relationships/hyperlink" Target="https://developers.google.com/maps/documentation/geocoding/get-api-key" TargetMode="External"/><Relationship Id="rId9" Type="http://schemas.openxmlformats.org/officeDocument/2006/relationships/hyperlink" Target="https://medium.freecodecamp.org/how-to-scrape-websites-with-python-and-beautifulsoup-5946935d93f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B3D0-D3E8-D44C-B4D9-4F9765470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708" y="1534511"/>
            <a:ext cx="8144134" cy="2498696"/>
          </a:xfrm>
        </p:spPr>
        <p:txBody>
          <a:bodyPr/>
          <a:lstStyle/>
          <a:p>
            <a:pPr algn="ctr"/>
            <a:r>
              <a:rPr lang="en-US" sz="3300" b="1"/>
              <a:t>Data Science Capstone Project</a:t>
            </a:r>
            <a:br>
              <a:rPr lang="en-US" sz="3300"/>
            </a:br>
            <a:endParaRPr lang="en-US" sz="2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308A4-9968-0C47-942A-EE091EF95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03660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altLang="zh-CN" sz="2400" dirty="0"/>
              <a:t>Yupeng</a:t>
            </a:r>
            <a:r>
              <a:rPr lang="zh-CN" altLang="en-US" sz="2400" dirty="0"/>
              <a:t> </a:t>
            </a:r>
            <a:r>
              <a:rPr lang="en-US" altLang="zh-CN" sz="2400" dirty="0"/>
              <a:t>Yang</a:t>
            </a:r>
          </a:p>
          <a:p>
            <a:pPr algn="ctr"/>
            <a:r>
              <a:rPr lang="en-US" sz="2200" dirty="0"/>
              <a:t>Data Science, The George Washington University</a:t>
            </a:r>
          </a:p>
          <a:p>
            <a:pPr algn="ctr"/>
            <a:r>
              <a:rPr lang="en-US" altLang="zh-CN" sz="2200" dirty="0"/>
              <a:t>December</a:t>
            </a:r>
            <a:r>
              <a:rPr lang="zh-CN" altLang="en-US" sz="2200" dirty="0"/>
              <a:t> </a:t>
            </a:r>
            <a:r>
              <a:rPr lang="en-US" altLang="zh-CN" sz="2200" dirty="0"/>
              <a:t>03,</a:t>
            </a:r>
            <a:r>
              <a:rPr lang="zh-CN" altLang="en-US" sz="2200" dirty="0"/>
              <a:t> </a:t>
            </a:r>
            <a:r>
              <a:rPr lang="en-US" altLang="zh-CN" sz="2200" dirty="0"/>
              <a:t>2018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9D0DF-ABB6-EF44-982C-B664B3AB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608" y="2699332"/>
            <a:ext cx="2451684" cy="14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21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en-US" sz="3200" dirty="0">
                <a:cs typeface="Arial" panose="020B0604020202020204" pitchFamily="34" charset="0"/>
              </a:rPr>
              <a:t>web scraping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DC9FF-6891-274E-9851-796E8CFDC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03" y="1730103"/>
            <a:ext cx="7095191" cy="51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1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en-US" sz="3200" dirty="0">
                <a:cs typeface="Arial" panose="020B0604020202020204" pitchFamily="34" charset="0"/>
              </a:rPr>
              <a:t>web scraping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D72DC3B-39AC-2641-B255-7D4EF9A8E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1742" y="1834168"/>
            <a:ext cx="6544202" cy="5023832"/>
          </a:xfrm>
        </p:spPr>
      </p:pic>
    </p:spTree>
    <p:extLst>
      <p:ext uri="{BB962C8B-B14F-4D97-AF65-F5344CB8AC3E}">
        <p14:creationId xmlns:p14="http://schemas.microsoft.com/office/powerpoint/2010/main" val="40534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en-US" sz="3200" dirty="0">
                <a:cs typeface="Arial" panose="020B0604020202020204" pitchFamily="34" charset="0"/>
              </a:rPr>
              <a:t>web scraping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0ECFE-4EDF-2049-807F-C144DAB9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98" y="1694302"/>
            <a:ext cx="7012152" cy="51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0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en-US" altLang="zh-CN" sz="3200" dirty="0">
                <a:cs typeface="Arial" panose="020B0604020202020204" pitchFamily="34" charset="0"/>
              </a:rPr>
              <a:t>Visualization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E580A2-E550-C24F-B4CF-D4FCA3E1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88" y="1625572"/>
            <a:ext cx="7700554" cy="52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en-US" altLang="zh-CN" sz="3200" dirty="0">
                <a:cs typeface="Arial" panose="020B0604020202020204" pitchFamily="34" charset="0"/>
              </a:rPr>
              <a:t>Visualization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331E6-E582-C747-9167-EAFE6158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476" y="1420259"/>
            <a:ext cx="6302094" cy="4940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B9C6C-CB16-8246-B560-8FB8D94DED05}"/>
              </a:ext>
            </a:extLst>
          </p:cNvPr>
          <p:cNvSpPr txBox="1"/>
          <p:nvPr/>
        </p:nvSpPr>
        <p:spPr>
          <a:xfrm>
            <a:off x="239193" y="2604303"/>
            <a:ext cx="443921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002060"/>
                </a:solidFill>
              </a:rPr>
              <a:t>Google</a:t>
            </a:r>
            <a:r>
              <a:rPr lang="zh-CN" altLang="en-US" sz="1700" b="1" dirty="0">
                <a:solidFill>
                  <a:srgbClr val="002060"/>
                </a:solidFill>
              </a:rPr>
              <a:t> </a:t>
            </a:r>
            <a:r>
              <a:rPr lang="en-US" altLang="zh-CN" sz="1700" b="1" dirty="0">
                <a:solidFill>
                  <a:srgbClr val="002060"/>
                </a:solidFill>
              </a:rPr>
              <a:t>API:</a:t>
            </a:r>
          </a:p>
          <a:p>
            <a:r>
              <a:rPr lang="en-US" altLang="zh-CN" sz="1700" dirty="0">
                <a:solidFill>
                  <a:srgbClr val="002060"/>
                </a:solidFill>
              </a:rPr>
              <a:t>A</a:t>
            </a:r>
            <a:r>
              <a:rPr lang="en-US" sz="1700" dirty="0">
                <a:solidFill>
                  <a:srgbClr val="002060"/>
                </a:solidFill>
              </a:rPr>
              <a:t> set of application programming interfaces (APIs) developed by Google which allow communication with Google Services and their integration to other services.</a:t>
            </a:r>
          </a:p>
          <a:p>
            <a:endParaRPr lang="en-US" altLang="zh-CN" sz="1700" dirty="0">
              <a:solidFill>
                <a:srgbClr val="002060"/>
              </a:solidFill>
            </a:endParaRPr>
          </a:p>
          <a:p>
            <a:r>
              <a:rPr lang="en-US" sz="1700" b="1" dirty="0">
                <a:solidFill>
                  <a:srgbClr val="002060"/>
                </a:solidFill>
              </a:rPr>
              <a:t>Google Loader</a:t>
            </a:r>
            <a:r>
              <a:rPr lang="en-US" altLang="zh-CN" sz="1700" dirty="0">
                <a:solidFill>
                  <a:srgbClr val="002060"/>
                </a:solidFill>
              </a:rPr>
              <a:t>:</a:t>
            </a:r>
          </a:p>
          <a:p>
            <a:r>
              <a:rPr lang="en-US" sz="1700" dirty="0">
                <a:solidFill>
                  <a:srgbClr val="002060"/>
                </a:solidFill>
              </a:rPr>
              <a:t>JavaScript library which allows web developers to easily load other</a:t>
            </a:r>
            <a:r>
              <a:rPr lang="zh-CN" altLang="en-US" sz="1700" dirty="0">
                <a:solidFill>
                  <a:srgbClr val="002060"/>
                </a:solidFill>
              </a:rPr>
              <a:t> </a:t>
            </a:r>
            <a:r>
              <a:rPr lang="en-US" sz="1700" dirty="0">
                <a:solidFill>
                  <a:srgbClr val="002060"/>
                </a:solidFill>
              </a:rPr>
              <a:t>JavaScript APIs provided by Google and other developers of popular libraries</a:t>
            </a:r>
            <a:r>
              <a:rPr lang="en-US" altLang="zh-CN" sz="1700" dirty="0">
                <a:solidFill>
                  <a:srgbClr val="002060"/>
                </a:solidFill>
              </a:rPr>
              <a:t>.</a:t>
            </a:r>
            <a:endParaRPr lang="en-US" sz="1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5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en-US" altLang="zh-CN" sz="3200" dirty="0">
                <a:cs typeface="Arial" panose="020B0604020202020204" pitchFamily="34" charset="0"/>
              </a:rPr>
              <a:t>Visualization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E1F06-0572-0D46-9210-DC47FF5D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45" y="1834168"/>
            <a:ext cx="6815578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18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en-US" altLang="zh-CN" sz="3200" dirty="0">
                <a:cs typeface="Arial" panose="020B0604020202020204" pitchFamily="34" charset="0"/>
              </a:rPr>
              <a:t>Visualization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FF1BB-4813-FC4E-B724-AEDB1C60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9" y="2037806"/>
            <a:ext cx="10688256" cy="48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8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Time series analysis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10AAE-EF87-4947-92F5-617D6D59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85" y="1720216"/>
            <a:ext cx="7279147" cy="51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5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Time series analysis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2B2D-2EB0-9245-AEC0-68439F44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50" y="1822251"/>
            <a:ext cx="8488353" cy="50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6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Time series analysis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0B16B-FF87-5D4C-A8A7-E38ABF57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48" y="1384662"/>
            <a:ext cx="5910176" cy="54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4549-4E04-8A49-8CAD-357B39E65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48511-6F9A-3148-A90C-0D46A99DB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a graduate student in our Data Science Program, I have been making significant progress since I came here. Based on my skills and knowledge acquired during the previous precious semesters, I decide to develop a synthetic project,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subprojects</a:t>
            </a:r>
            <a:r>
              <a:rPr lang="zh-CN" altLang="en-US" dirty="0"/>
              <a:t> </a:t>
            </a:r>
            <a:r>
              <a:rPr lang="en-US" dirty="0"/>
              <a:t>and multiple techniques I learn</a:t>
            </a:r>
            <a:r>
              <a:rPr lang="en-US" altLang="zh-CN" dirty="0"/>
              <a:t>ed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F8E1C9C-8313-8D49-AD3C-717BDB0B2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4926" r="14014" b="8062"/>
          <a:stretch/>
        </p:blipFill>
        <p:spPr bwMode="auto">
          <a:xfrm>
            <a:off x="3902927" y="4267555"/>
            <a:ext cx="2832410" cy="242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625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Time series analysis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0DD74-70E3-7F44-B445-46B966964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6" y="2090057"/>
            <a:ext cx="8400182" cy="45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3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Time series analysis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856DC-53C5-3D45-A52E-CF59CC86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31" y="1698171"/>
            <a:ext cx="6198245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3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Thank</a:t>
            </a:r>
            <a:r>
              <a:rPr lang="zh-CN" altLang="en-US" sz="4400" dirty="0"/>
              <a:t> </a:t>
            </a:r>
            <a:r>
              <a:rPr lang="en-US" altLang="zh-CN" sz="4400" dirty="0"/>
              <a:t>you!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0135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825920"/>
            <a:ext cx="9613861" cy="1080938"/>
          </a:xfrm>
        </p:spPr>
        <p:txBody>
          <a:bodyPr/>
          <a:lstStyle/>
          <a:p>
            <a:r>
              <a:rPr lang="en-US" dirty="0"/>
              <a:t>Useful Reference Links: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15DC-4C0C-5442-9A0A-78996FEC9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40673"/>
            <a:ext cx="9613861" cy="38955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i="1" u="sng" dirty="0">
              <a:solidFill>
                <a:srgbClr val="00206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u="sng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https://business.tutsplus.com/articles/best-personal-domain-name-extension--cms-28169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altLang="zh-CN" i="1" u="sng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i="1" u="sng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ttps://www.mulesoft.com/resources/api/what-is-an-api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i="1" u="sng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https://developers.google.com/maps/documentation/geocoding/get-api-key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i="1" u="sng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https://www.jstor.org/stable/2958008?seq=1#page_scan_tab_contents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i="1" u="sng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https://bl.ocks.org/mbostock/1256572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i="1" u="sng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https://plot.ly/python/choropleth-maps/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i="1" u="sng" dirty="0">
                <a:solidFill>
                  <a:srgbClr val="00206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http://www.sciedu.ca/journal/index.php/air/article/view/1390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i="1" u="sng" dirty="0">
                <a:solidFill>
                  <a:srgbClr val="00206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https://medium.freecodecamp.org/how-to-scrape-websites-with-python-and-beautifulsoup-5946935d93fe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i="1" u="sng" dirty="0">
                <a:solidFill>
                  <a:srgbClr val="00206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https://www.youtube.com/watch?v=bhjg0TZssI8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i="1" u="sng" dirty="0">
                <a:solidFill>
                  <a:srgbClr val="00206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https://www.youtube.com/watch?v=_u_jm1211D4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81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15DC-4C0C-5442-9A0A-78996FEC9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90" y="2303418"/>
            <a:ext cx="10047152" cy="42534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" pitchFamily="2" charset="0"/>
              </a:rPr>
              <a:t>1. Creating self-designed </a:t>
            </a:r>
            <a:r>
              <a:rPr lang="en-US" b="1" dirty="0">
                <a:solidFill>
                  <a:srgbClr val="002060"/>
                </a:solidFill>
                <a:latin typeface="Times" pitchFamily="2" charset="0"/>
              </a:rPr>
              <a:t>Personal Webpage </a:t>
            </a:r>
            <a:r>
              <a:rPr lang="en-US" dirty="0">
                <a:latin typeface="Times" pitchFamily="2" charset="0"/>
              </a:rPr>
              <a:t>and performing an analysis focused on the </a:t>
            </a:r>
            <a:r>
              <a:rPr lang="en-US" b="1" dirty="0">
                <a:solidFill>
                  <a:srgbClr val="002060"/>
                </a:solidFill>
                <a:latin typeface="Times" pitchFamily="2" charset="0"/>
              </a:rPr>
              <a:t>Box Office Revenue</a:t>
            </a:r>
            <a:r>
              <a:rPr lang="en-US" dirty="0">
                <a:latin typeface="Times" pitchFamily="2" charset="0"/>
              </a:rPr>
              <a:t>;</a:t>
            </a:r>
          </a:p>
          <a:p>
            <a:r>
              <a:rPr lang="en-US" dirty="0">
                <a:latin typeface="Times" pitchFamily="2" charset="0"/>
              </a:rPr>
              <a:t>2. Obtaining reliable data information from the most popular movie information website by </a:t>
            </a:r>
            <a:r>
              <a:rPr lang="en-US" b="1" dirty="0">
                <a:solidFill>
                  <a:srgbClr val="002060"/>
                </a:solidFill>
                <a:latin typeface="Times" pitchFamily="2" charset="0"/>
              </a:rPr>
              <a:t>Web Scraping technique </a:t>
            </a:r>
            <a:r>
              <a:rPr lang="en-US" dirty="0">
                <a:latin typeface="Times" pitchFamily="2" charset="0"/>
              </a:rPr>
              <a:t>(Data Source: https://</a:t>
            </a:r>
            <a:r>
              <a:rPr lang="en-US" dirty="0" err="1">
                <a:latin typeface="Times" pitchFamily="2" charset="0"/>
              </a:rPr>
              <a:t>www.boxofficemojo.com</a:t>
            </a:r>
            <a:r>
              <a:rPr lang="en-US" dirty="0">
                <a:latin typeface="Times" pitchFamily="2" charset="0"/>
              </a:rPr>
              <a:t>, which is the leading online box-office reporting service, the #1 movie website in the world);</a:t>
            </a:r>
          </a:p>
          <a:p>
            <a:r>
              <a:rPr lang="en-US" dirty="0">
                <a:latin typeface="Times" pitchFamily="2" charset="0"/>
              </a:rPr>
              <a:t>3. </a:t>
            </a:r>
            <a:r>
              <a:rPr lang="en-US" b="1" dirty="0">
                <a:solidFill>
                  <a:srgbClr val="002060"/>
                </a:solidFill>
                <a:latin typeface="Times" pitchFamily="2" charset="0"/>
              </a:rPr>
              <a:t>Visualizing</a:t>
            </a:r>
            <a:r>
              <a:rPr lang="en-US" dirty="0">
                <a:latin typeface="Times" pitchFamily="2" charset="0"/>
              </a:rPr>
              <a:t> the data information by building various charts and distribution maps for several countries and companies in different years;</a:t>
            </a:r>
          </a:p>
          <a:p>
            <a:r>
              <a:rPr lang="en-US" dirty="0">
                <a:latin typeface="Times" pitchFamily="2" charset="0"/>
              </a:rPr>
              <a:t>4. Making predictions and conclusions based on </a:t>
            </a:r>
            <a:r>
              <a:rPr lang="en-US" b="1" dirty="0">
                <a:solidFill>
                  <a:srgbClr val="002060"/>
                </a:solidFill>
                <a:latin typeface="Times" pitchFamily="2" charset="0"/>
              </a:rPr>
              <a:t>Time Series Analysis </a:t>
            </a:r>
            <a:r>
              <a:rPr lang="en-US" dirty="0">
                <a:latin typeface="Times" pitchFamily="2" charset="0"/>
              </a:rPr>
              <a:t>(such as using ARIMA Model), giving scientific suggestions and recommendations to film makers and customers.</a:t>
            </a:r>
          </a:p>
          <a:p>
            <a:pPr marL="0" indent="0">
              <a:buNone/>
            </a:pPr>
            <a:endParaRPr lang="en-US" sz="2000" dirty="0">
              <a:latin typeface="Times" pitchFamily="2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Times" pitchFamily="2" charset="0"/>
              </a:rPr>
              <a:t>Programming Languages: </a:t>
            </a:r>
            <a:r>
              <a:rPr lang="en-US" sz="1800" dirty="0">
                <a:latin typeface="Times" pitchFamily="2" charset="0"/>
              </a:rPr>
              <a:t>Python, HTML, CSS, JavaScript</a:t>
            </a:r>
          </a:p>
          <a:p>
            <a:pPr marL="0" indent="0">
              <a:buNone/>
            </a:pPr>
            <a:endParaRPr lang="en-US" sz="2000" dirty="0">
              <a:latin typeface="Times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7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Personal</a:t>
            </a:r>
            <a:r>
              <a:rPr lang="zh-CN" altLang="en-US" sz="3200" dirty="0"/>
              <a:t> </a:t>
            </a:r>
            <a:r>
              <a:rPr lang="en-US" altLang="zh-CN" sz="3200" dirty="0"/>
              <a:t>Website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FD1EEF-0A17-E14E-9EF3-1942ECFA3D01}"/>
              </a:ext>
            </a:extLst>
          </p:cNvPr>
          <p:cNvSpPr txBox="1"/>
          <p:nvPr/>
        </p:nvSpPr>
        <p:spPr>
          <a:xfrm>
            <a:off x="1313728" y="3779197"/>
            <a:ext cx="37154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Highlights: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2060"/>
                </a:solidFill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2060"/>
                </a:solidFill>
              </a:rPr>
              <a:t>Menu</a:t>
            </a:r>
            <a:r>
              <a:rPr lang="zh-CN" altLang="en-US" sz="2200" dirty="0">
                <a:solidFill>
                  <a:srgbClr val="002060"/>
                </a:solidFill>
              </a:rPr>
              <a:t> </a:t>
            </a:r>
            <a:r>
              <a:rPr lang="en-US" altLang="zh-CN" sz="2200" dirty="0">
                <a:solidFill>
                  <a:srgbClr val="002060"/>
                </a:solidFill>
              </a:rPr>
              <a:t>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2060"/>
                </a:solidFill>
              </a:rPr>
              <a:t>Main</a:t>
            </a:r>
            <a:r>
              <a:rPr lang="zh-CN" altLang="en-US" sz="2200" dirty="0">
                <a:solidFill>
                  <a:srgbClr val="002060"/>
                </a:solidFill>
              </a:rPr>
              <a:t> </a:t>
            </a:r>
            <a:r>
              <a:rPr lang="en-US" altLang="zh-CN" sz="2200" dirty="0">
                <a:solidFill>
                  <a:srgbClr val="002060"/>
                </a:solidFill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2060"/>
                </a:solidFill>
              </a:rPr>
              <a:t>Side</a:t>
            </a:r>
            <a:r>
              <a:rPr lang="zh-CN" altLang="en-US" sz="2200" dirty="0">
                <a:solidFill>
                  <a:srgbClr val="002060"/>
                </a:solidFill>
              </a:rPr>
              <a:t> </a:t>
            </a:r>
            <a:r>
              <a:rPr lang="en-US" altLang="zh-CN" sz="2200" dirty="0">
                <a:solidFill>
                  <a:srgbClr val="002060"/>
                </a:solidFill>
              </a:rPr>
              <a:t>Bar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E0D646-B8BF-7740-84C7-9BBF886D4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16" y="1293699"/>
            <a:ext cx="7065308" cy="5421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56BFC9-0CF5-574C-8863-45CEAAD7219E}"/>
              </a:ext>
            </a:extLst>
          </p:cNvPr>
          <p:cNvSpPr txBox="1"/>
          <p:nvPr/>
        </p:nvSpPr>
        <p:spPr>
          <a:xfrm>
            <a:off x="5678868" y="346743"/>
            <a:ext cx="584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This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is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a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web-based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project</a:t>
            </a:r>
          </a:p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Let’s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take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a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look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at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how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I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designed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my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webpages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37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Personal</a:t>
            </a:r>
            <a:r>
              <a:rPr lang="zh-CN" altLang="en-US" sz="3200" dirty="0"/>
              <a:t> </a:t>
            </a:r>
            <a:r>
              <a:rPr lang="en-US" altLang="zh-CN" sz="3200" dirty="0"/>
              <a:t>Website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5B84D-6947-E247-BDD3-BB273F59C96F}"/>
              </a:ext>
            </a:extLst>
          </p:cNvPr>
          <p:cNvSpPr txBox="1"/>
          <p:nvPr/>
        </p:nvSpPr>
        <p:spPr>
          <a:xfrm>
            <a:off x="1412111" y="4062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700D5-DF4D-E94F-A797-A74B34F3D54F}"/>
              </a:ext>
            </a:extLst>
          </p:cNvPr>
          <p:cNvSpPr txBox="1"/>
          <p:nvPr/>
        </p:nvSpPr>
        <p:spPr>
          <a:xfrm>
            <a:off x="1107739" y="3601049"/>
            <a:ext cx="997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  <a:latin typeface="Times" pitchFamily="2" charset="0"/>
              </a:rPr>
              <a:t>Will</a:t>
            </a:r>
            <a:r>
              <a:rPr lang="zh-CN" altLang="en-US" sz="3600" dirty="0">
                <a:solidFill>
                  <a:srgbClr val="002060"/>
                </a:solidFill>
                <a:latin typeface="Times" pitchFamily="2" charset="0"/>
              </a:rPr>
              <a:t> </a:t>
            </a:r>
            <a:r>
              <a:rPr lang="en-US" altLang="zh-CN" sz="3600" dirty="0">
                <a:solidFill>
                  <a:srgbClr val="002060"/>
                </a:solidFill>
                <a:latin typeface="Times" pitchFamily="2" charset="0"/>
              </a:rPr>
              <a:t>use</a:t>
            </a:r>
            <a:r>
              <a:rPr lang="zh-CN" altLang="en-US" sz="3600" dirty="0">
                <a:solidFill>
                  <a:srgbClr val="002060"/>
                </a:solidFill>
                <a:latin typeface="Times" pitchFamily="2" charset="0"/>
              </a:rPr>
              <a:t> </a:t>
            </a:r>
            <a:r>
              <a:rPr lang="en-US" altLang="zh-CN" sz="3600" dirty="0">
                <a:solidFill>
                  <a:srgbClr val="002060"/>
                </a:solidFill>
                <a:latin typeface="Times" pitchFamily="2" charset="0"/>
              </a:rPr>
              <a:t>the</a:t>
            </a:r>
            <a:r>
              <a:rPr lang="zh-CN" altLang="en-US" sz="3600" dirty="0">
                <a:solidFill>
                  <a:srgbClr val="002060"/>
                </a:solidFill>
                <a:latin typeface="Times" pitchFamily="2" charset="0"/>
              </a:rPr>
              <a:t> </a:t>
            </a:r>
            <a:r>
              <a:rPr lang="en-US" altLang="zh-CN" sz="3600" dirty="0">
                <a:solidFill>
                  <a:srgbClr val="002060"/>
                </a:solidFill>
                <a:latin typeface="Times" pitchFamily="2" charset="0"/>
              </a:rPr>
              <a:t>webpages</a:t>
            </a:r>
            <a:r>
              <a:rPr lang="zh-CN" altLang="en-US" sz="3600" dirty="0">
                <a:solidFill>
                  <a:srgbClr val="002060"/>
                </a:solidFill>
                <a:latin typeface="Times" pitchFamily="2" charset="0"/>
              </a:rPr>
              <a:t> </a:t>
            </a:r>
            <a:r>
              <a:rPr lang="en-US" altLang="zh-CN" sz="3600" dirty="0">
                <a:solidFill>
                  <a:srgbClr val="002060"/>
                </a:solidFill>
                <a:latin typeface="Times" pitchFamily="2" charset="0"/>
              </a:rPr>
              <a:t>to</a:t>
            </a:r>
            <a:r>
              <a:rPr lang="zh-CN" altLang="en-US" sz="3600" dirty="0">
                <a:solidFill>
                  <a:srgbClr val="002060"/>
                </a:solidFill>
                <a:latin typeface="Times" pitchFamily="2" charset="0"/>
              </a:rPr>
              <a:t> </a:t>
            </a:r>
            <a:r>
              <a:rPr lang="en-US" altLang="zh-CN" sz="3600" dirty="0">
                <a:solidFill>
                  <a:srgbClr val="002060"/>
                </a:solidFill>
                <a:latin typeface="Times" pitchFamily="2" charset="0"/>
              </a:rPr>
              <a:t>present</a:t>
            </a:r>
            <a:r>
              <a:rPr lang="zh-CN" altLang="en-US" sz="3600" dirty="0">
                <a:solidFill>
                  <a:srgbClr val="002060"/>
                </a:solidFill>
                <a:latin typeface="Times" pitchFamily="2" charset="0"/>
              </a:rPr>
              <a:t> </a:t>
            </a:r>
            <a:r>
              <a:rPr lang="en-US" altLang="zh-CN" sz="3600" dirty="0">
                <a:solidFill>
                  <a:srgbClr val="002060"/>
                </a:solidFill>
                <a:latin typeface="Times" pitchFamily="2" charset="0"/>
              </a:rPr>
              <a:t>in</a:t>
            </a:r>
            <a:r>
              <a:rPr lang="zh-CN" altLang="en-US" sz="3600" dirty="0">
                <a:solidFill>
                  <a:srgbClr val="002060"/>
                </a:solidFill>
                <a:latin typeface="Times" pitchFamily="2" charset="0"/>
              </a:rPr>
              <a:t> </a:t>
            </a:r>
            <a:r>
              <a:rPr lang="en-US" altLang="zh-CN" sz="3600" dirty="0">
                <a:solidFill>
                  <a:srgbClr val="002060"/>
                </a:solidFill>
                <a:latin typeface="Times" pitchFamily="2" charset="0"/>
              </a:rPr>
              <a:t>class</a:t>
            </a:r>
            <a:r>
              <a:rPr lang="zh-CN" altLang="en-US" sz="3600" dirty="0">
                <a:solidFill>
                  <a:srgbClr val="002060"/>
                </a:solidFill>
                <a:latin typeface="Times" pitchFamily="2" charset="0"/>
              </a:rPr>
              <a:t> </a:t>
            </a:r>
            <a:r>
              <a:rPr lang="en-US" altLang="zh-CN" sz="3600" dirty="0">
                <a:solidFill>
                  <a:srgbClr val="002060"/>
                </a:solidFill>
                <a:latin typeface="Times" pitchFamily="2" charset="0"/>
              </a:rPr>
              <a:t>from</a:t>
            </a:r>
            <a:r>
              <a:rPr lang="zh-CN" altLang="en-US" sz="3600" dirty="0">
                <a:solidFill>
                  <a:srgbClr val="002060"/>
                </a:solidFill>
                <a:latin typeface="Times" pitchFamily="2" charset="0"/>
              </a:rPr>
              <a:t> </a:t>
            </a:r>
            <a:r>
              <a:rPr lang="en-US" altLang="zh-CN" sz="3600" dirty="0">
                <a:solidFill>
                  <a:srgbClr val="002060"/>
                </a:solidFill>
                <a:latin typeface="Times" pitchFamily="2" charset="0"/>
              </a:rPr>
              <a:t>here.</a:t>
            </a:r>
            <a:endParaRPr lang="en-US" sz="3600" dirty="0">
              <a:solidFill>
                <a:srgbClr val="00206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8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Personal</a:t>
            </a:r>
            <a:r>
              <a:rPr lang="zh-CN" altLang="en-US" sz="3200" dirty="0"/>
              <a:t> </a:t>
            </a:r>
            <a:r>
              <a:rPr lang="en-US" altLang="zh-CN" sz="3200" dirty="0"/>
              <a:t>Website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5B84D-6947-E247-BDD3-BB273F59C96F}"/>
              </a:ext>
            </a:extLst>
          </p:cNvPr>
          <p:cNvSpPr txBox="1"/>
          <p:nvPr/>
        </p:nvSpPr>
        <p:spPr>
          <a:xfrm>
            <a:off x="1412111" y="4062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B71E3-61ED-8944-AF2C-FDE7A0045EBC}"/>
              </a:ext>
            </a:extLst>
          </p:cNvPr>
          <p:cNvSpPr txBox="1"/>
          <p:nvPr/>
        </p:nvSpPr>
        <p:spPr>
          <a:xfrm>
            <a:off x="1840041" y="3662605"/>
            <a:ext cx="1288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2060"/>
                </a:solidFill>
              </a:rPr>
              <a:t>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2060"/>
                </a:solidFill>
              </a:rPr>
              <a:t>Videos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E2F4B-935D-2F42-91D0-0C0608657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406" y="1144951"/>
            <a:ext cx="6354811" cy="56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7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Personal</a:t>
            </a:r>
            <a:r>
              <a:rPr lang="zh-CN" altLang="en-US" sz="3200" dirty="0"/>
              <a:t> </a:t>
            </a:r>
            <a:r>
              <a:rPr lang="en-US" altLang="zh-CN" sz="3200" dirty="0"/>
              <a:t>Website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3EBEA-2CBE-0647-AD99-0596AC9C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06" y="1135702"/>
            <a:ext cx="6134582" cy="5537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4D0074-5A55-A547-A77D-6F521BCD395F}"/>
              </a:ext>
            </a:extLst>
          </p:cNvPr>
          <p:cNvSpPr txBox="1"/>
          <p:nvPr/>
        </p:nvSpPr>
        <p:spPr>
          <a:xfrm>
            <a:off x="1261641" y="3699752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Footer</a:t>
            </a:r>
          </a:p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8A8B88-2B53-B74B-87A0-E07597654208}"/>
              </a:ext>
            </a:extLst>
          </p:cNvPr>
          <p:cNvSpPr/>
          <p:nvPr/>
        </p:nvSpPr>
        <p:spPr>
          <a:xfrm>
            <a:off x="5257664" y="6074229"/>
            <a:ext cx="5349377" cy="4156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0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1" y="753230"/>
            <a:ext cx="4338245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Personal</a:t>
            </a:r>
            <a:r>
              <a:rPr lang="zh-CN" altLang="en-US" sz="3200" dirty="0"/>
              <a:t> </a:t>
            </a:r>
            <a:r>
              <a:rPr lang="en-US" altLang="zh-CN" sz="3200" dirty="0"/>
              <a:t>Website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202E0-7040-A74C-95DC-610E0D452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24" y="0"/>
            <a:ext cx="7943439" cy="6858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B63AD-EB32-AB42-93E7-A3885EA63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94" y="3228123"/>
            <a:ext cx="4366241" cy="15869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 </a:t>
            </a:r>
            <a:r>
              <a:rPr lang="en-US" dirty="0"/>
              <a:t>Codes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Website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FB21F9-7A48-8F4A-B9A3-9D2F4080BC0B}"/>
              </a:ext>
            </a:extLst>
          </p:cNvPr>
          <p:cNvSpPr/>
          <p:nvPr/>
        </p:nvSpPr>
        <p:spPr>
          <a:xfrm>
            <a:off x="3909987" y="0"/>
            <a:ext cx="8194876" cy="4282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3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A6C3-B04D-2040-B8A0-BD4FF8F6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53230"/>
            <a:ext cx="4678406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 </a:t>
            </a:r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en-US" sz="3200" dirty="0">
                <a:cs typeface="Arial" panose="020B0604020202020204" pitchFamily="34" charset="0"/>
              </a:rPr>
              <a:t>web scraping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A0970-8541-974C-BECE-5FAFC5EE4288}"/>
              </a:ext>
            </a:extLst>
          </p:cNvPr>
          <p:cNvSpPr txBox="1"/>
          <p:nvPr/>
        </p:nvSpPr>
        <p:spPr>
          <a:xfrm>
            <a:off x="1782501" y="4456253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4CD8C8-8C33-374A-9493-90378162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28" y="1834168"/>
            <a:ext cx="6963591" cy="49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7607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14574</TotalTime>
  <Words>507</Words>
  <Application>Microsoft Macintosh PowerPoint</Application>
  <PresentationFormat>Widescreen</PresentationFormat>
  <Paragraphs>62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宋体</vt:lpstr>
      <vt:lpstr>Arial</vt:lpstr>
      <vt:lpstr>Times</vt:lpstr>
      <vt:lpstr>Trebuchet MS</vt:lpstr>
      <vt:lpstr>Berlin</vt:lpstr>
      <vt:lpstr>Data Science Capstone Project </vt:lpstr>
      <vt:lpstr>Motivation:</vt:lpstr>
      <vt:lpstr>About this project：</vt:lpstr>
      <vt:lpstr>1. Personal Website</vt:lpstr>
      <vt:lpstr>1. Personal Website</vt:lpstr>
      <vt:lpstr>1. Personal Website</vt:lpstr>
      <vt:lpstr>1. Personal Website</vt:lpstr>
      <vt:lpstr>1. Personal Website</vt:lpstr>
      <vt:lpstr>  2. Data (web scraping)</vt:lpstr>
      <vt:lpstr>2. Data (web scraping)</vt:lpstr>
      <vt:lpstr>2. Data (web scraping)</vt:lpstr>
      <vt:lpstr>2. Data (web scraping)</vt:lpstr>
      <vt:lpstr>2. Data (Visualization)</vt:lpstr>
      <vt:lpstr>2. Data (Visualization)</vt:lpstr>
      <vt:lpstr>2. Data (Visualization)</vt:lpstr>
      <vt:lpstr>2. Data (Visualization)</vt:lpstr>
      <vt:lpstr>3. Time series analysis</vt:lpstr>
      <vt:lpstr>3. Time series analysis</vt:lpstr>
      <vt:lpstr>3. Time series analysis</vt:lpstr>
      <vt:lpstr>3. Time series analysis</vt:lpstr>
      <vt:lpstr>3. Time series analysis</vt:lpstr>
      <vt:lpstr>Thank you!</vt:lpstr>
      <vt:lpstr>Useful Reference Links: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for Data Science Capstone (DATS6501)   Yupeng Yang Data Science, The George Washington University </dc:title>
  <dc:creator>Yang, Yupeng</dc:creator>
  <cp:lastModifiedBy>Yang, Yupeng</cp:lastModifiedBy>
  <cp:revision>48</cp:revision>
  <dcterms:created xsi:type="dcterms:W3CDTF">2018-10-15T08:17:09Z</dcterms:created>
  <dcterms:modified xsi:type="dcterms:W3CDTF">2018-12-03T13:56:13Z</dcterms:modified>
</cp:coreProperties>
</file>